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4" r:id="rId9"/>
    <p:sldId id="266" r:id="rId10"/>
    <p:sldId id="267" r:id="rId11"/>
    <p:sldId id="265"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2/25/2020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2/25/2020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2/25/2020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2/25/2020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2/25/2020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2/25/2020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2/25/2020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2/25/2020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2/25/2020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2/25/2020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2/25/2020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2/25/2020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en.wikipedia.org/wiki/Information_and_communications_technology"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en.wikipedia.org/wiki/Mosque" TargetMode="External"/><Relationship Id="rId2" Type="http://schemas.openxmlformats.org/officeDocument/2006/relationships/hyperlink" Target="https://en.wikipedia.org/wiki/Coffeehouse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News Gathering</a:t>
            </a:r>
            <a:br>
              <a:rPr lang="en-US" dirty="0" smtClean="0"/>
            </a:br>
            <a:r>
              <a:rPr lang="en-US" dirty="0" smtClean="0"/>
              <a:t>Lecture # 1</a:t>
            </a:r>
            <a:br>
              <a:rPr lang="en-US" dirty="0" smtClean="0"/>
            </a:br>
            <a:r>
              <a:rPr lang="en-US" smtClean="0"/>
              <a:t>Historical Background</a:t>
            </a:r>
            <a:endParaRPr lang="en-US" dirty="0"/>
          </a:p>
        </p:txBody>
      </p:sp>
      <p:sp>
        <p:nvSpPr>
          <p:cNvPr id="3" name="Subtitle 2"/>
          <p:cNvSpPr>
            <a:spLocks noGrp="1"/>
          </p:cNvSpPr>
          <p:nvPr>
            <p:ph type="subTitle" idx="1"/>
          </p:nvPr>
        </p:nvSpPr>
        <p:spPr/>
        <p:txBody>
          <a:bodyPr/>
          <a:lstStyle/>
          <a:p>
            <a:r>
              <a:rPr lang="en-US" dirty="0" smtClean="0"/>
              <a:t>Course Instructor </a:t>
            </a:r>
          </a:p>
          <a:p>
            <a:r>
              <a:rPr lang="en-US" dirty="0" err="1" smtClean="0"/>
              <a:t>Abida</a:t>
            </a:r>
            <a:r>
              <a:rPr lang="en-US" dirty="0" smtClean="0"/>
              <a:t> </a:t>
            </a:r>
            <a:r>
              <a:rPr lang="en-US" dirty="0" err="1" smtClean="0"/>
              <a:t>Noureen</a:t>
            </a:r>
            <a:endParaRPr lang="en-US" dirty="0" smtClean="0"/>
          </a:p>
          <a:p>
            <a:endParaRPr lang="en-US" dirty="0"/>
          </a:p>
        </p:txBody>
      </p:sp>
    </p:spTree>
    <p:extLst>
      <p:ext uri="{BB962C8B-B14F-4D97-AF65-F5344CB8AC3E}">
        <p14:creationId xmlns:p14="http://schemas.microsoft.com/office/powerpoint/2010/main" val="2305249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lnSpc>
                <a:spcPct val="80000"/>
              </a:lnSpc>
              <a:buFontTx/>
              <a:buNone/>
            </a:pPr>
            <a:r>
              <a:rPr lang="en-US" dirty="0"/>
              <a:t>Newspapers(16</a:t>
            </a:r>
            <a:r>
              <a:rPr lang="en-US" baseline="30000" dirty="0"/>
              <a:t>th</a:t>
            </a:r>
            <a:r>
              <a:rPr lang="en-US" dirty="0"/>
              <a:t> century)</a:t>
            </a:r>
          </a:p>
          <a:p>
            <a:pPr>
              <a:lnSpc>
                <a:spcPct val="80000"/>
              </a:lnSpc>
              <a:buFont typeface="Wingdings" pitchFamily="2" charset="2"/>
              <a:buChar char="Ø"/>
            </a:pPr>
            <a:r>
              <a:rPr lang="en-US" dirty="0"/>
              <a:t>1</a:t>
            </a:r>
            <a:r>
              <a:rPr lang="en-US" baseline="30000" dirty="0"/>
              <a:t>st</a:t>
            </a:r>
            <a:r>
              <a:rPr lang="en-US" dirty="0"/>
              <a:t> world newspaper.</a:t>
            </a:r>
          </a:p>
          <a:p>
            <a:pPr>
              <a:lnSpc>
                <a:spcPct val="80000"/>
              </a:lnSpc>
              <a:buFontTx/>
              <a:buNone/>
            </a:pPr>
            <a:r>
              <a:rPr lang="en-US" dirty="0"/>
              <a:t>1605: The </a:t>
            </a:r>
            <a:r>
              <a:rPr lang="en-US" dirty="0" err="1"/>
              <a:t>Corrant</a:t>
            </a:r>
            <a:r>
              <a:rPr lang="en-US" dirty="0"/>
              <a:t>, London, 2 pages, 2 columns</a:t>
            </a:r>
          </a:p>
          <a:p>
            <a:pPr>
              <a:lnSpc>
                <a:spcPct val="80000"/>
              </a:lnSpc>
              <a:buFont typeface="Wingdings" pitchFamily="2" charset="2"/>
              <a:buChar char="Ø"/>
            </a:pPr>
            <a:r>
              <a:rPr lang="en-US" dirty="0"/>
              <a:t>2</a:t>
            </a:r>
            <a:r>
              <a:rPr lang="en-US" baseline="30000" dirty="0"/>
              <a:t>nd</a:t>
            </a:r>
            <a:r>
              <a:rPr lang="en-US" dirty="0"/>
              <a:t> world newspaper.</a:t>
            </a:r>
          </a:p>
          <a:p>
            <a:pPr>
              <a:lnSpc>
                <a:spcPct val="80000"/>
              </a:lnSpc>
              <a:buFontTx/>
              <a:buNone/>
            </a:pPr>
            <a:r>
              <a:rPr lang="en-US" dirty="0"/>
              <a:t>1631: The Gazette, France</a:t>
            </a:r>
          </a:p>
          <a:p>
            <a:pPr>
              <a:lnSpc>
                <a:spcPct val="80000"/>
              </a:lnSpc>
              <a:buFont typeface="Wingdings" pitchFamily="2" charset="2"/>
              <a:buChar char="Ø"/>
            </a:pPr>
            <a:r>
              <a:rPr lang="en-US" dirty="0"/>
              <a:t>1</a:t>
            </a:r>
            <a:r>
              <a:rPr lang="en-US" baseline="30000" dirty="0"/>
              <a:t>st</a:t>
            </a:r>
            <a:r>
              <a:rPr lang="en-US" dirty="0"/>
              <a:t> American newspaper.</a:t>
            </a:r>
          </a:p>
          <a:p>
            <a:pPr>
              <a:lnSpc>
                <a:spcPct val="80000"/>
              </a:lnSpc>
              <a:buFontTx/>
              <a:buNone/>
            </a:pPr>
            <a:r>
              <a:rPr lang="en-US" dirty="0"/>
              <a:t>1690: Public Occurrences, Boston, USA</a:t>
            </a:r>
          </a:p>
          <a:p>
            <a:pPr>
              <a:lnSpc>
                <a:spcPct val="90000"/>
              </a:lnSpc>
              <a:buFont typeface="Wingdings" pitchFamily="2" charset="2"/>
              <a:buChar char="Ø"/>
            </a:pPr>
            <a:r>
              <a:rPr lang="en-US" dirty="0"/>
              <a:t>1</a:t>
            </a:r>
            <a:r>
              <a:rPr lang="en-US" baseline="30000" dirty="0"/>
              <a:t>st</a:t>
            </a:r>
            <a:r>
              <a:rPr lang="en-US" dirty="0"/>
              <a:t> Australian Newspaper</a:t>
            </a:r>
          </a:p>
          <a:p>
            <a:pPr>
              <a:lnSpc>
                <a:spcPct val="90000"/>
              </a:lnSpc>
              <a:buFontTx/>
              <a:buNone/>
            </a:pPr>
            <a:r>
              <a:rPr lang="en-US" dirty="0"/>
              <a:t>1803: Sydney Gazette, Australia </a:t>
            </a:r>
          </a:p>
          <a:p>
            <a:pPr>
              <a:lnSpc>
                <a:spcPct val="90000"/>
              </a:lnSpc>
              <a:buFont typeface="Wingdings" pitchFamily="2" charset="2"/>
              <a:buChar char="Ø"/>
            </a:pPr>
            <a:r>
              <a:rPr lang="en-US" dirty="0"/>
              <a:t>1</a:t>
            </a:r>
            <a:r>
              <a:rPr lang="en-US" baseline="30000" dirty="0"/>
              <a:t>st</a:t>
            </a:r>
            <a:r>
              <a:rPr lang="en-US" dirty="0"/>
              <a:t> sub continent newspaper</a:t>
            </a:r>
          </a:p>
          <a:p>
            <a:pPr>
              <a:lnSpc>
                <a:spcPct val="90000"/>
              </a:lnSpc>
              <a:buFontTx/>
              <a:buNone/>
            </a:pPr>
            <a:r>
              <a:rPr lang="en-US" dirty="0"/>
              <a:t>Hickey Gazette 1780</a:t>
            </a:r>
          </a:p>
          <a:p>
            <a:pPr>
              <a:lnSpc>
                <a:spcPct val="90000"/>
              </a:lnSpc>
              <a:buFont typeface="Wingdings" pitchFamily="2" charset="2"/>
              <a:buChar char="Ø"/>
            </a:pPr>
            <a:r>
              <a:rPr lang="en-US" dirty="0"/>
              <a:t>Urdu press</a:t>
            </a:r>
          </a:p>
          <a:p>
            <a:pPr>
              <a:lnSpc>
                <a:spcPct val="90000"/>
              </a:lnSpc>
              <a:buFontTx/>
              <a:buNone/>
            </a:pPr>
            <a:r>
              <a:rPr lang="en-US" dirty="0"/>
              <a:t>Jam-e-</a:t>
            </a:r>
            <a:r>
              <a:rPr lang="en-US" dirty="0" err="1"/>
              <a:t>Jahan</a:t>
            </a:r>
            <a:r>
              <a:rPr lang="en-US" dirty="0"/>
              <a:t> </a:t>
            </a:r>
            <a:r>
              <a:rPr lang="en-US" dirty="0" err="1"/>
              <a:t>Numa</a:t>
            </a:r>
            <a:r>
              <a:rPr lang="en-US" dirty="0"/>
              <a:t>, 1822</a:t>
            </a:r>
          </a:p>
          <a:p>
            <a:pPr>
              <a:lnSpc>
                <a:spcPct val="90000"/>
              </a:lnSpc>
              <a:buFont typeface="Wingdings" pitchFamily="2" charset="2"/>
              <a:buChar char="Ø"/>
            </a:pPr>
            <a:r>
              <a:rPr lang="en-US" dirty="0"/>
              <a:t>1</a:t>
            </a:r>
            <a:r>
              <a:rPr lang="en-US" baseline="30000" dirty="0"/>
              <a:t>st</a:t>
            </a:r>
            <a:r>
              <a:rPr lang="en-US" dirty="0"/>
              <a:t> Urdu newspaper in Pakistan </a:t>
            </a:r>
          </a:p>
          <a:p>
            <a:pPr>
              <a:lnSpc>
                <a:spcPct val="90000"/>
              </a:lnSpc>
              <a:buFontTx/>
              <a:buNone/>
            </a:pPr>
            <a:r>
              <a:rPr lang="en-US" dirty="0" err="1"/>
              <a:t>Koh</a:t>
            </a:r>
            <a:r>
              <a:rPr lang="en-US" dirty="0"/>
              <a:t>-e-</a:t>
            </a:r>
            <a:r>
              <a:rPr lang="en-US" dirty="0" err="1"/>
              <a:t>noor</a:t>
            </a:r>
            <a:endParaRPr lang="en-US" dirty="0"/>
          </a:p>
          <a:p>
            <a:endParaRPr lang="en-US" dirty="0"/>
          </a:p>
        </p:txBody>
      </p:sp>
      <p:sp>
        <p:nvSpPr>
          <p:cNvPr id="2" name="Title 1"/>
          <p:cNvSpPr>
            <a:spLocks noGrp="1"/>
          </p:cNvSpPr>
          <p:nvPr>
            <p:ph type="title"/>
          </p:nvPr>
        </p:nvSpPr>
        <p:spPr/>
        <p:txBody>
          <a:bodyPr/>
          <a:lstStyle/>
          <a:p>
            <a:r>
              <a:rPr lang="en-US" dirty="0" smtClean="0"/>
              <a:t>Newspapers </a:t>
            </a:r>
            <a:endParaRPr lang="en-US" dirty="0"/>
          </a:p>
        </p:txBody>
      </p:sp>
    </p:spTree>
    <p:extLst>
      <p:ext uri="{BB962C8B-B14F-4D97-AF65-F5344CB8AC3E}">
        <p14:creationId xmlns:p14="http://schemas.microsoft.com/office/powerpoint/2010/main" val="25556688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nSpc>
                <a:spcPct val="90000"/>
              </a:lnSpc>
              <a:buFontTx/>
              <a:buNone/>
            </a:pPr>
            <a:r>
              <a:rPr lang="en-US" b="1" dirty="0"/>
              <a:t>Newspapers and movement for independence</a:t>
            </a:r>
          </a:p>
          <a:p>
            <a:pPr>
              <a:lnSpc>
                <a:spcPct val="90000"/>
              </a:lnSpc>
            </a:pPr>
            <a:r>
              <a:rPr lang="en-US" dirty="0"/>
              <a:t>Before the freedom following newspapers and magazines were started to support the freedom struggle. </a:t>
            </a:r>
            <a:r>
              <a:rPr lang="en-US" dirty="0" err="1"/>
              <a:t>Khilafat</a:t>
            </a:r>
            <a:r>
              <a:rPr lang="en-US" dirty="0"/>
              <a:t>, </a:t>
            </a:r>
            <a:r>
              <a:rPr lang="en-US" dirty="0" err="1"/>
              <a:t>Siasat</a:t>
            </a:r>
            <a:r>
              <a:rPr lang="en-US" dirty="0"/>
              <a:t>, </a:t>
            </a:r>
            <a:r>
              <a:rPr lang="en-US" dirty="0" err="1"/>
              <a:t>Ujala</a:t>
            </a:r>
            <a:r>
              <a:rPr lang="en-US" dirty="0"/>
              <a:t>, </a:t>
            </a:r>
            <a:r>
              <a:rPr lang="en-US" dirty="0" err="1"/>
              <a:t>Taj</a:t>
            </a:r>
            <a:r>
              <a:rPr lang="en-US" dirty="0"/>
              <a:t>, </a:t>
            </a:r>
            <a:r>
              <a:rPr lang="en-US" dirty="0" err="1"/>
              <a:t>Roznama</a:t>
            </a:r>
            <a:r>
              <a:rPr lang="en-US" dirty="0"/>
              <a:t>-e-Hind, </a:t>
            </a:r>
            <a:r>
              <a:rPr lang="en-US" dirty="0" err="1"/>
              <a:t>Ajmal</a:t>
            </a:r>
            <a:r>
              <a:rPr lang="en-US" dirty="0"/>
              <a:t>, </a:t>
            </a:r>
            <a:r>
              <a:rPr lang="en-US" dirty="0" err="1"/>
              <a:t>Hilal</a:t>
            </a:r>
            <a:r>
              <a:rPr lang="en-US" dirty="0"/>
              <a:t>, </a:t>
            </a:r>
            <a:r>
              <a:rPr lang="en-US" dirty="0" err="1"/>
              <a:t>Milap</a:t>
            </a:r>
            <a:r>
              <a:rPr lang="en-US" dirty="0"/>
              <a:t>, </a:t>
            </a:r>
            <a:r>
              <a:rPr lang="en-US" dirty="0" err="1"/>
              <a:t>Partap</a:t>
            </a:r>
            <a:r>
              <a:rPr lang="en-US" dirty="0"/>
              <a:t>, </a:t>
            </a:r>
            <a:r>
              <a:rPr lang="en-US" dirty="0" err="1"/>
              <a:t>Tej</a:t>
            </a:r>
            <a:r>
              <a:rPr lang="en-US" dirty="0"/>
              <a:t>, </a:t>
            </a:r>
            <a:r>
              <a:rPr lang="en-US" dirty="0" err="1"/>
              <a:t>Qaumi</a:t>
            </a:r>
            <a:r>
              <a:rPr lang="en-US" dirty="0"/>
              <a:t> </a:t>
            </a:r>
            <a:r>
              <a:rPr lang="en-US" dirty="0" err="1"/>
              <a:t>Awaz</a:t>
            </a:r>
            <a:r>
              <a:rPr lang="en-US" dirty="0"/>
              <a:t>, Jung, </a:t>
            </a:r>
            <a:r>
              <a:rPr lang="en-US" dirty="0" err="1"/>
              <a:t>Anjam</a:t>
            </a:r>
            <a:r>
              <a:rPr lang="en-US" dirty="0"/>
              <a:t>, </a:t>
            </a:r>
            <a:r>
              <a:rPr lang="en-US" dirty="0" err="1"/>
              <a:t>Inqualab</a:t>
            </a:r>
            <a:r>
              <a:rPr lang="en-US" dirty="0"/>
              <a:t>, </a:t>
            </a:r>
            <a:r>
              <a:rPr lang="en-US" dirty="0" err="1"/>
              <a:t>Nawa</a:t>
            </a:r>
            <a:r>
              <a:rPr lang="en-US" dirty="0"/>
              <a:t>-e-</a:t>
            </a:r>
            <a:r>
              <a:rPr lang="en-US" dirty="0" err="1"/>
              <a:t>Waqt</a:t>
            </a:r>
            <a:r>
              <a:rPr lang="en-US" dirty="0"/>
              <a:t>, Hindustan, </a:t>
            </a:r>
            <a:r>
              <a:rPr lang="en-US" dirty="0" err="1"/>
              <a:t>Aftab</a:t>
            </a:r>
            <a:r>
              <a:rPr lang="en-US" dirty="0"/>
              <a:t>, </a:t>
            </a:r>
            <a:r>
              <a:rPr lang="en-US" dirty="0" err="1"/>
              <a:t>Jumhuriat</a:t>
            </a:r>
            <a:r>
              <a:rPr lang="en-US" dirty="0"/>
              <a:t>, </a:t>
            </a:r>
            <a:r>
              <a:rPr lang="en-US" dirty="0" err="1"/>
              <a:t>Iqbal</a:t>
            </a:r>
            <a:r>
              <a:rPr lang="en-US" dirty="0"/>
              <a:t>, </a:t>
            </a:r>
            <a:r>
              <a:rPr lang="en-US" dirty="0" err="1"/>
              <a:t>Asr</a:t>
            </a:r>
            <a:r>
              <a:rPr lang="en-US" dirty="0"/>
              <a:t>-e-</a:t>
            </a:r>
            <a:r>
              <a:rPr lang="en-US" dirty="0" err="1"/>
              <a:t>Jadeed</a:t>
            </a:r>
            <a:r>
              <a:rPr lang="en-US" dirty="0"/>
              <a:t>, Azad-e-Hind, </a:t>
            </a:r>
            <a:r>
              <a:rPr lang="en-US" dirty="0" err="1"/>
              <a:t>Sandesh</a:t>
            </a:r>
            <a:r>
              <a:rPr lang="en-US" dirty="0"/>
              <a:t>, </a:t>
            </a:r>
            <a:r>
              <a:rPr lang="en-US" dirty="0" err="1"/>
              <a:t>Vakeel</a:t>
            </a:r>
            <a:r>
              <a:rPr lang="en-US" dirty="0"/>
              <a:t>, </a:t>
            </a:r>
            <a:r>
              <a:rPr lang="en-US" dirty="0" err="1"/>
              <a:t>Khidmat</a:t>
            </a:r>
            <a:r>
              <a:rPr lang="en-US" dirty="0"/>
              <a:t>, </a:t>
            </a:r>
            <a:r>
              <a:rPr lang="en-US" dirty="0" err="1"/>
              <a:t>Musalman</a:t>
            </a:r>
            <a:r>
              <a:rPr lang="en-US" dirty="0"/>
              <a:t>, Azad, </a:t>
            </a:r>
            <a:r>
              <a:rPr lang="en-US" dirty="0" err="1"/>
              <a:t>Paswan</a:t>
            </a:r>
            <a:r>
              <a:rPr lang="en-US" dirty="0"/>
              <a:t> </a:t>
            </a:r>
            <a:r>
              <a:rPr lang="en-US" dirty="0" err="1"/>
              <a:t>Weer</a:t>
            </a:r>
            <a:r>
              <a:rPr lang="en-US" dirty="0"/>
              <a:t> Bharat and Al-</a:t>
            </a:r>
            <a:r>
              <a:rPr lang="en-US" dirty="0" err="1"/>
              <a:t>Jamiath</a:t>
            </a:r>
            <a:r>
              <a:rPr lang="en-US" dirty="0"/>
              <a:t>.</a:t>
            </a:r>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3372358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90000"/>
              </a:lnSpc>
              <a:buFontTx/>
              <a:buNone/>
            </a:pPr>
            <a:r>
              <a:rPr lang="en-US" dirty="0"/>
              <a:t>Impact of newspapers on culture</a:t>
            </a:r>
          </a:p>
          <a:p>
            <a:pPr>
              <a:lnSpc>
                <a:spcPct val="90000"/>
              </a:lnSpc>
              <a:buFont typeface="Wingdings" pitchFamily="2" charset="2"/>
              <a:buChar char="Ø"/>
            </a:pPr>
            <a:r>
              <a:rPr lang="en-US" dirty="0"/>
              <a:t>Thinking</a:t>
            </a:r>
          </a:p>
          <a:p>
            <a:pPr>
              <a:lnSpc>
                <a:spcPct val="90000"/>
              </a:lnSpc>
              <a:buFont typeface="Wingdings" pitchFamily="2" charset="2"/>
              <a:buChar char="Ø"/>
            </a:pPr>
            <a:r>
              <a:rPr lang="en-US" dirty="0"/>
              <a:t>Lifestyles</a:t>
            </a:r>
          </a:p>
          <a:p>
            <a:pPr>
              <a:lnSpc>
                <a:spcPct val="90000"/>
              </a:lnSpc>
              <a:buFont typeface="Wingdings" pitchFamily="2" charset="2"/>
              <a:buChar char="Ø"/>
            </a:pPr>
            <a:r>
              <a:rPr lang="en-US" dirty="0"/>
              <a:t>Habits</a:t>
            </a:r>
          </a:p>
          <a:p>
            <a:pPr>
              <a:lnSpc>
                <a:spcPct val="90000"/>
              </a:lnSpc>
              <a:buFont typeface="Wingdings" pitchFamily="2" charset="2"/>
              <a:buChar char="Ø"/>
            </a:pPr>
            <a:r>
              <a:rPr lang="en-US" dirty="0"/>
              <a:t>Advertising</a:t>
            </a:r>
          </a:p>
          <a:p>
            <a:pPr>
              <a:lnSpc>
                <a:spcPct val="90000"/>
              </a:lnSpc>
              <a:buFont typeface="Wingdings" pitchFamily="2" charset="2"/>
              <a:buChar char="Ø"/>
            </a:pPr>
            <a:r>
              <a:rPr lang="en-US" dirty="0"/>
              <a:t>Commercialism </a:t>
            </a:r>
          </a:p>
          <a:p>
            <a:pPr>
              <a:lnSpc>
                <a:spcPct val="90000"/>
              </a:lnSpc>
              <a:buFont typeface="Wingdings" pitchFamily="2" charset="2"/>
              <a:buChar char="Ø"/>
            </a:pPr>
            <a:r>
              <a:rPr lang="en-US" dirty="0"/>
              <a:t>New culture</a:t>
            </a:r>
          </a:p>
          <a:p>
            <a:pPr>
              <a:lnSpc>
                <a:spcPct val="90000"/>
              </a:lnSpc>
              <a:buFont typeface="Wingdings" pitchFamily="2" charset="2"/>
              <a:buChar char="Ø"/>
            </a:pPr>
            <a:r>
              <a:rPr lang="en-US" dirty="0"/>
              <a:t>Jobs</a:t>
            </a:r>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34757893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nSpc>
                <a:spcPct val="80000"/>
              </a:lnSpc>
              <a:buFontTx/>
              <a:buNone/>
            </a:pPr>
            <a:r>
              <a:rPr lang="en-US" dirty="0" smtClean="0"/>
              <a:t>The </a:t>
            </a:r>
            <a:r>
              <a:rPr lang="en-US" dirty="0"/>
              <a:t>Gentleman's Magazine, first published in 1731, in London, is considered to have been the first general-interest magazine. Edward Cave, who edited The Gentleman's Magazine under the pen name "</a:t>
            </a:r>
            <a:r>
              <a:rPr lang="en-US" dirty="0" err="1"/>
              <a:t>Sylvanus</a:t>
            </a:r>
            <a:r>
              <a:rPr lang="en-US" dirty="0"/>
              <a:t> Urban", was the first to use the term "magazine",</a:t>
            </a:r>
          </a:p>
          <a:p>
            <a:pPr>
              <a:lnSpc>
                <a:spcPct val="80000"/>
              </a:lnSpc>
              <a:buFontTx/>
              <a:buNone/>
            </a:pPr>
            <a:r>
              <a:rPr lang="en-US" b="1" dirty="0"/>
              <a:t>Urdu Digest, 1960</a:t>
            </a:r>
          </a:p>
          <a:p>
            <a:pPr>
              <a:lnSpc>
                <a:spcPct val="80000"/>
              </a:lnSpc>
            </a:pPr>
            <a:r>
              <a:rPr lang="en-US" dirty="0"/>
              <a:t>A magazine is a periodical publication containing a variety of articles, generally financed by</a:t>
            </a:r>
          </a:p>
          <a:p>
            <a:pPr>
              <a:lnSpc>
                <a:spcPct val="80000"/>
              </a:lnSpc>
              <a:buFontTx/>
              <a:buNone/>
            </a:pPr>
            <a:r>
              <a:rPr lang="en-US" dirty="0"/>
              <a:t>    advertising, purchased by readers, or both.</a:t>
            </a:r>
          </a:p>
          <a:p>
            <a:endParaRPr lang="en-US" dirty="0"/>
          </a:p>
        </p:txBody>
      </p:sp>
      <p:sp>
        <p:nvSpPr>
          <p:cNvPr id="2" name="Title 1"/>
          <p:cNvSpPr>
            <a:spLocks noGrp="1"/>
          </p:cNvSpPr>
          <p:nvPr>
            <p:ph type="title"/>
          </p:nvPr>
        </p:nvSpPr>
        <p:spPr/>
        <p:txBody>
          <a:bodyPr>
            <a:normAutofit fontScale="90000"/>
          </a:bodyPr>
          <a:lstStyle/>
          <a:p>
            <a:r>
              <a:rPr lang="en-US" b="1" dirty="0"/>
              <a:t>Magazine (17</a:t>
            </a:r>
            <a:r>
              <a:rPr lang="en-US" b="1" baseline="30000" dirty="0"/>
              <a:t>th</a:t>
            </a:r>
            <a:r>
              <a:rPr lang="en-US" b="1" dirty="0"/>
              <a:t> century)</a:t>
            </a:r>
            <a:br>
              <a:rPr lang="en-US" b="1" dirty="0"/>
            </a:br>
            <a:endParaRPr lang="en-US" dirty="0"/>
          </a:p>
        </p:txBody>
      </p:sp>
    </p:spTree>
    <p:extLst>
      <p:ext uri="{BB962C8B-B14F-4D97-AF65-F5344CB8AC3E}">
        <p14:creationId xmlns:p14="http://schemas.microsoft.com/office/powerpoint/2010/main" val="1519332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It </a:t>
            </a:r>
            <a:r>
              <a:rPr lang="en-US" dirty="0"/>
              <a:t>was undoubtedly a historic day when scientist Samuel Morse on May 14, 1844 successfully established a link between Baltimore and Washington DC by transmitting the first </a:t>
            </a:r>
            <a:r>
              <a:rPr lang="en-US" dirty="0" err="1"/>
              <a:t>tele</a:t>
            </a:r>
            <a:r>
              <a:rPr lang="en-US" dirty="0"/>
              <a:t> message ‘What hath God wrought’ on a device invented by him and which we know as telegraph today.</a:t>
            </a:r>
          </a:p>
          <a:p>
            <a:endParaRPr lang="en-US" dirty="0"/>
          </a:p>
        </p:txBody>
      </p:sp>
      <p:sp>
        <p:nvSpPr>
          <p:cNvPr id="2" name="Title 1"/>
          <p:cNvSpPr>
            <a:spLocks noGrp="1"/>
          </p:cNvSpPr>
          <p:nvPr>
            <p:ph type="title"/>
          </p:nvPr>
        </p:nvSpPr>
        <p:spPr/>
        <p:txBody>
          <a:bodyPr>
            <a:normAutofit fontScale="90000"/>
          </a:bodyPr>
          <a:lstStyle/>
          <a:p>
            <a:r>
              <a:rPr lang="en-US" b="1" dirty="0"/>
              <a:t>Telegraph (18</a:t>
            </a:r>
            <a:r>
              <a:rPr lang="en-US" b="1" baseline="30000" dirty="0"/>
              <a:t>th</a:t>
            </a:r>
            <a:r>
              <a:rPr lang="en-US" b="1" dirty="0"/>
              <a:t> century)</a:t>
            </a:r>
            <a:br>
              <a:rPr lang="en-US" b="1" dirty="0"/>
            </a:br>
            <a:endParaRPr lang="en-US" dirty="0"/>
          </a:p>
        </p:txBody>
      </p:sp>
    </p:spTree>
    <p:extLst>
      <p:ext uri="{BB962C8B-B14F-4D97-AF65-F5344CB8AC3E}">
        <p14:creationId xmlns:p14="http://schemas.microsoft.com/office/powerpoint/2010/main" val="23733804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80000"/>
              </a:lnSpc>
              <a:buFontTx/>
              <a:buNone/>
            </a:pPr>
            <a:r>
              <a:rPr lang="en-US" dirty="0" smtClean="0"/>
              <a:t>Invention </a:t>
            </a:r>
            <a:r>
              <a:rPr lang="en-US" dirty="0"/>
              <a:t>of Radio , An Irish-Italian, </a:t>
            </a:r>
            <a:r>
              <a:rPr lang="en-US" dirty="0" err="1"/>
              <a:t>Guglielmo</a:t>
            </a:r>
            <a:r>
              <a:rPr lang="en-US" dirty="0"/>
              <a:t> Marconi (1895)</a:t>
            </a:r>
          </a:p>
          <a:p>
            <a:pPr>
              <a:lnSpc>
                <a:spcPct val="80000"/>
              </a:lnSpc>
              <a:buFontTx/>
              <a:buNone/>
            </a:pPr>
            <a:r>
              <a:rPr lang="en-US" dirty="0"/>
              <a:t>1900: audio signals sent across </a:t>
            </a:r>
            <a:r>
              <a:rPr lang="en-US" dirty="0" err="1"/>
              <a:t>atlantic</a:t>
            </a:r>
            <a:endParaRPr lang="en-US" dirty="0"/>
          </a:p>
          <a:p>
            <a:pPr>
              <a:lnSpc>
                <a:spcPct val="80000"/>
              </a:lnSpc>
              <a:buFontTx/>
              <a:buNone/>
            </a:pPr>
            <a:r>
              <a:rPr lang="en-US" dirty="0"/>
              <a:t>1906: 1</a:t>
            </a:r>
            <a:r>
              <a:rPr lang="en-US" baseline="30000" dirty="0"/>
              <a:t>st</a:t>
            </a:r>
            <a:r>
              <a:rPr lang="en-US" dirty="0"/>
              <a:t> radio station , US</a:t>
            </a:r>
          </a:p>
          <a:p>
            <a:pPr>
              <a:lnSpc>
                <a:spcPct val="80000"/>
              </a:lnSpc>
              <a:buFontTx/>
              <a:buNone/>
            </a:pPr>
            <a:r>
              <a:rPr lang="en-US" dirty="0"/>
              <a:t>1922: In 1922, a station in New York ran a 10-minute talk on the merits of some co-op apartments in Jackson Heights, N.Y — and charged $50 for their effort.</a:t>
            </a:r>
          </a:p>
          <a:p>
            <a:endParaRPr lang="en-US" dirty="0"/>
          </a:p>
        </p:txBody>
      </p:sp>
      <p:sp>
        <p:nvSpPr>
          <p:cNvPr id="2" name="Title 1"/>
          <p:cNvSpPr>
            <a:spLocks noGrp="1"/>
          </p:cNvSpPr>
          <p:nvPr>
            <p:ph type="title"/>
          </p:nvPr>
        </p:nvSpPr>
        <p:spPr/>
        <p:txBody>
          <a:bodyPr>
            <a:normAutofit fontScale="90000"/>
          </a:bodyPr>
          <a:lstStyle/>
          <a:p>
            <a:r>
              <a:rPr lang="en-US" sz="2700" b="1" dirty="0"/>
              <a:t>Radio – radical change in mass communication (communication through sound)</a:t>
            </a:r>
            <a:r>
              <a:rPr lang="en-US" b="1" dirty="0"/>
              <a:t/>
            </a:r>
            <a:br>
              <a:rPr lang="en-US" b="1" dirty="0"/>
            </a:br>
            <a:endParaRPr lang="en-US" dirty="0"/>
          </a:p>
        </p:txBody>
      </p:sp>
    </p:spTree>
    <p:extLst>
      <p:ext uri="{BB962C8B-B14F-4D97-AF65-F5344CB8AC3E}">
        <p14:creationId xmlns:p14="http://schemas.microsoft.com/office/powerpoint/2010/main" val="17484188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nSpc>
                <a:spcPct val="80000"/>
              </a:lnSpc>
            </a:pPr>
            <a:r>
              <a:rPr lang="en-US" dirty="0"/>
              <a:t>At that point it was discovered that</a:t>
            </a:r>
          </a:p>
          <a:p>
            <a:pPr>
              <a:lnSpc>
                <a:spcPct val="80000"/>
              </a:lnSpc>
              <a:buFontTx/>
              <a:buNone/>
            </a:pPr>
            <a:r>
              <a:rPr lang="en-US" dirty="0"/>
              <a:t>	you could actually </a:t>
            </a:r>
            <a:r>
              <a:rPr lang="en-US" i="1" dirty="0"/>
              <a:t>make money </a:t>
            </a:r>
            <a:r>
              <a:rPr lang="en-US" dirty="0"/>
              <a:t>by promoting products on radio — and, of course, things have been the same since then.</a:t>
            </a:r>
          </a:p>
          <a:p>
            <a:pPr>
              <a:lnSpc>
                <a:spcPct val="80000"/>
              </a:lnSpc>
            </a:pPr>
            <a:r>
              <a:rPr lang="en-US" dirty="0"/>
              <a:t>Other countries had their own ideas about this new medium. In Great Britain this led to the establishment of the BBC (British Broadcasting Corporation) in 1923. The BBC used public taxes on radio receivers, rather than commercials, to pay for their broadcast system.</a:t>
            </a:r>
          </a:p>
          <a:p>
            <a:pPr>
              <a:lnSpc>
                <a:spcPct val="80000"/>
              </a:lnSpc>
            </a:pPr>
            <a:r>
              <a:rPr lang="en-US" dirty="0"/>
              <a:t>the CBC (Canadian Broadcast System) was developed in Canada, patterned after the BBC</a:t>
            </a:r>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11414234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80000"/>
              </a:lnSpc>
            </a:pPr>
            <a:r>
              <a:rPr lang="en-US" dirty="0"/>
              <a:t>Broadcasting started in sub continent in 1927</a:t>
            </a:r>
          </a:p>
          <a:p>
            <a:pPr>
              <a:lnSpc>
                <a:spcPct val="80000"/>
              </a:lnSpc>
            </a:pPr>
            <a:r>
              <a:rPr lang="en-US" dirty="0"/>
              <a:t>At the time of independence there were 3 radio station working over there</a:t>
            </a:r>
          </a:p>
          <a:p>
            <a:pPr>
              <a:lnSpc>
                <a:spcPct val="80000"/>
              </a:lnSpc>
            </a:pPr>
            <a:r>
              <a:rPr lang="en-US" dirty="0"/>
              <a:t>The Pakistan Broadcasting Corporation, popularly called Radio Pakistan came into being as Pakistan Broadcasting Service on 14 August 1947 </a:t>
            </a:r>
          </a:p>
          <a:p>
            <a:pPr>
              <a:lnSpc>
                <a:spcPct val="80000"/>
              </a:lnSpc>
            </a:pPr>
            <a:r>
              <a:rPr lang="en-US" dirty="0"/>
              <a:t>Radio Pakistan Bahawalpur (1975)</a:t>
            </a:r>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37774168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nSpc>
                <a:spcPct val="80000"/>
              </a:lnSpc>
            </a:pPr>
            <a:r>
              <a:rPr lang="en-US" dirty="0" smtClean="0"/>
              <a:t>It </a:t>
            </a:r>
            <a:r>
              <a:rPr lang="en-US" dirty="0"/>
              <a:t>was not much later that people heard radio as one top and fast means of communication, that scientists brought a device in the middle which along the voice could support images and events unfolded in front of the people as a real life occurrence.</a:t>
            </a:r>
          </a:p>
          <a:p>
            <a:pPr>
              <a:lnSpc>
                <a:spcPct val="80000"/>
              </a:lnSpc>
            </a:pPr>
            <a:r>
              <a:rPr lang="en-US" dirty="0"/>
              <a:t>Championed in 1927, the invention of TV took hardly ten years to assume a regular shape as one strong source of mass communication.</a:t>
            </a:r>
          </a:p>
          <a:p>
            <a:endParaRPr lang="en-US" dirty="0"/>
          </a:p>
        </p:txBody>
      </p:sp>
      <p:sp>
        <p:nvSpPr>
          <p:cNvPr id="2" name="Title 1"/>
          <p:cNvSpPr>
            <a:spLocks noGrp="1"/>
          </p:cNvSpPr>
          <p:nvPr>
            <p:ph type="title"/>
          </p:nvPr>
        </p:nvSpPr>
        <p:spPr/>
        <p:txBody>
          <a:bodyPr>
            <a:normAutofit fontScale="90000"/>
          </a:bodyPr>
          <a:lstStyle/>
          <a:p>
            <a:r>
              <a:rPr lang="en-US" sz="3100" b="1" dirty="0"/>
              <a:t>Television – miracle in modern mass communication (1927)</a:t>
            </a:r>
            <a:r>
              <a:rPr lang="en-US" b="1" dirty="0"/>
              <a:t/>
            </a:r>
            <a:br>
              <a:rPr lang="en-US" b="1" dirty="0"/>
            </a:br>
            <a:endParaRPr lang="en-US" dirty="0"/>
          </a:p>
        </p:txBody>
      </p:sp>
    </p:spTree>
    <p:extLst>
      <p:ext uri="{BB962C8B-B14F-4D97-AF65-F5344CB8AC3E}">
        <p14:creationId xmlns:p14="http://schemas.microsoft.com/office/powerpoint/2010/main" val="1035742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90000"/>
              </a:lnSpc>
            </a:pPr>
            <a:r>
              <a:rPr lang="en-US" dirty="0"/>
              <a:t>In most countries the TV stations were set up, regulations enacted and sets were sold in high number by the end of forth decade of the century.</a:t>
            </a:r>
          </a:p>
          <a:p>
            <a:pPr>
              <a:lnSpc>
                <a:spcPct val="90000"/>
              </a:lnSpc>
            </a:pPr>
            <a:r>
              <a:rPr lang="en-US" dirty="0"/>
              <a:t>Next decade saw colored TV sets and transmissions and use of remote controls. </a:t>
            </a:r>
          </a:p>
          <a:p>
            <a:pPr>
              <a:lnSpc>
                <a:spcPct val="90000"/>
              </a:lnSpc>
            </a:pPr>
            <a:r>
              <a:rPr lang="en-US" dirty="0"/>
              <a:t>Pakistan had its first TV station in Lahore in November 1964.</a:t>
            </a:r>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3228434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Curiosity and </a:t>
            </a:r>
            <a:r>
              <a:rPr lang="en-US" dirty="0" smtClean="0"/>
              <a:t>interest </a:t>
            </a:r>
            <a:r>
              <a:rPr lang="en-US" dirty="0"/>
              <a:t>are the part of human nature. Every one is curious to know about </a:t>
            </a:r>
            <a:r>
              <a:rPr lang="en-US" dirty="0" smtClean="0"/>
              <a:t>others </a:t>
            </a:r>
            <a:r>
              <a:rPr lang="en-US" dirty="0"/>
              <a:t>and the happing </a:t>
            </a:r>
            <a:r>
              <a:rPr lang="en-US" dirty="0" smtClean="0"/>
              <a:t>around </a:t>
            </a:r>
            <a:r>
              <a:rPr lang="en-US" dirty="0"/>
              <a:t>him. </a:t>
            </a:r>
            <a:endParaRPr lang="en-US" dirty="0" smtClean="0"/>
          </a:p>
          <a:p>
            <a:r>
              <a:rPr lang="en-US" dirty="0" smtClean="0"/>
              <a:t>To </a:t>
            </a:r>
            <a:r>
              <a:rPr lang="en-US" dirty="0"/>
              <a:t>satisfy this trait, gathering and dissemination of news started and the communication </a:t>
            </a:r>
            <a:r>
              <a:rPr lang="en-US" dirty="0" smtClean="0"/>
              <a:t>tools </a:t>
            </a:r>
            <a:r>
              <a:rPr lang="en-US" dirty="0"/>
              <a:t>were </a:t>
            </a:r>
            <a:r>
              <a:rPr lang="en-US" dirty="0" smtClean="0"/>
              <a:t>invented</a:t>
            </a:r>
            <a:r>
              <a:rPr lang="en-US" dirty="0"/>
              <a:t>. </a:t>
            </a:r>
            <a:endParaRPr lang="en-US" dirty="0" smtClean="0"/>
          </a:p>
          <a:p>
            <a:r>
              <a:rPr lang="en-US" dirty="0" smtClean="0"/>
              <a:t>The </a:t>
            </a:r>
            <a:r>
              <a:rPr lang="en-US" dirty="0"/>
              <a:t>history of news reporting goes along with invention in the society. </a:t>
            </a:r>
          </a:p>
        </p:txBody>
      </p:sp>
      <p:sp>
        <p:nvSpPr>
          <p:cNvPr id="2" name="Title 1"/>
          <p:cNvSpPr>
            <a:spLocks noGrp="1"/>
          </p:cNvSpPr>
          <p:nvPr>
            <p:ph type="title"/>
          </p:nvPr>
        </p:nvSpPr>
        <p:spPr/>
        <p:txBody>
          <a:bodyPr/>
          <a:lstStyle/>
          <a:p>
            <a:r>
              <a:rPr lang="en-US" dirty="0" smtClean="0"/>
              <a:t>Introduction to NEWS</a:t>
            </a:r>
            <a:endParaRPr lang="en-US" dirty="0"/>
          </a:p>
        </p:txBody>
      </p:sp>
    </p:spTree>
    <p:extLst>
      <p:ext uri="{BB962C8B-B14F-4D97-AF65-F5344CB8AC3E}">
        <p14:creationId xmlns:p14="http://schemas.microsoft.com/office/powerpoint/2010/main" val="22617624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90000"/>
              </a:lnSpc>
              <a:buFontTx/>
              <a:buNone/>
            </a:pPr>
            <a:r>
              <a:rPr lang="en-US" dirty="0" smtClean="0"/>
              <a:t>The </a:t>
            </a:r>
            <a:r>
              <a:rPr lang="en-US" dirty="0"/>
              <a:t>world had not yet fully exploited the TV as the strongest organ of mass communication that unending research and developments in the field of science and technology brought computers – internet, so to say, for people who wanted to be beneficiaries of mass communication. </a:t>
            </a:r>
          </a:p>
          <a:p>
            <a:endParaRPr lang="en-US" dirty="0"/>
          </a:p>
        </p:txBody>
      </p:sp>
      <p:sp>
        <p:nvSpPr>
          <p:cNvPr id="2" name="Title 1"/>
          <p:cNvSpPr>
            <a:spLocks noGrp="1"/>
          </p:cNvSpPr>
          <p:nvPr>
            <p:ph type="title"/>
          </p:nvPr>
        </p:nvSpPr>
        <p:spPr/>
        <p:txBody>
          <a:bodyPr>
            <a:normAutofit fontScale="90000"/>
          </a:bodyPr>
          <a:lstStyle/>
          <a:p>
            <a:r>
              <a:rPr lang="en-US" sz="3100" b="1" dirty="0"/>
              <a:t>Computers (1960) (major source of communication)</a:t>
            </a:r>
            <a:r>
              <a:rPr lang="en-US" b="1" dirty="0"/>
              <a:t/>
            </a:r>
            <a:br>
              <a:rPr lang="en-US" b="1" dirty="0"/>
            </a:br>
            <a:endParaRPr lang="en-US" dirty="0"/>
          </a:p>
        </p:txBody>
      </p:sp>
    </p:spTree>
    <p:extLst>
      <p:ext uri="{BB962C8B-B14F-4D97-AF65-F5344CB8AC3E}">
        <p14:creationId xmlns:p14="http://schemas.microsoft.com/office/powerpoint/2010/main" val="10496768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Computers which were introduced on limited scale in early 1960 for the purposes of communication and fast data processing became in 1990s the major source of communication across the world.</a:t>
            </a:r>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21147018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 </a:t>
            </a:r>
            <a:r>
              <a:rPr lang="en-US" dirty="0"/>
              <a:t>1960s </a:t>
            </a:r>
            <a:r>
              <a:rPr lang="en-US" dirty="0" err="1"/>
              <a:t>defence</a:t>
            </a:r>
            <a:r>
              <a:rPr lang="en-US" dirty="0"/>
              <a:t> force project in the US which had the objective of connecting several super-computer sites in the country with one another so that if any one of them was destroyed by a nuclear explosion, for example, then the remaining computers would continue to function.</a:t>
            </a:r>
          </a:p>
        </p:txBody>
      </p:sp>
      <p:sp>
        <p:nvSpPr>
          <p:cNvPr id="2" name="Title 1"/>
          <p:cNvSpPr>
            <a:spLocks noGrp="1"/>
          </p:cNvSpPr>
          <p:nvPr>
            <p:ph type="title"/>
          </p:nvPr>
        </p:nvSpPr>
        <p:spPr/>
        <p:txBody>
          <a:bodyPr>
            <a:normAutofit fontScale="90000"/>
          </a:bodyPr>
          <a:lstStyle/>
          <a:p>
            <a:r>
              <a:rPr lang="en-US" b="1" dirty="0"/>
              <a:t>Internet (1960’s) </a:t>
            </a:r>
            <a:br>
              <a:rPr lang="en-US" b="1" dirty="0"/>
            </a:br>
            <a:endParaRPr lang="en-US" dirty="0"/>
          </a:p>
        </p:txBody>
      </p:sp>
    </p:spTree>
    <p:extLst>
      <p:ext uri="{BB962C8B-B14F-4D97-AF65-F5344CB8AC3E}">
        <p14:creationId xmlns:p14="http://schemas.microsoft.com/office/powerpoint/2010/main" val="33446700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The</a:t>
            </a:r>
            <a:r>
              <a:rPr lang="en-US" dirty="0"/>
              <a:t> </a:t>
            </a:r>
            <a:r>
              <a:rPr lang="en-US" b="1" dirty="0"/>
              <a:t>Internet in Pakistan</a:t>
            </a:r>
            <a:r>
              <a:rPr lang="en-US" dirty="0"/>
              <a:t> has been available since the early 1990s. </a:t>
            </a:r>
            <a:r>
              <a:rPr lang="en-US" dirty="0">
                <a:hlinkClick r:id="rId2" tooltip="Information and communications technology"/>
              </a:rPr>
              <a:t>Information and communications technology</a:t>
            </a:r>
            <a:r>
              <a:rPr lang="en-US" dirty="0"/>
              <a:t> (ICT) is one of the fastest growing industries in the country. In 2001 just 1.3% of the population used the Internet. By 2006 this figure had grown to 6.5% and in 2012 to 10.0%. The percentage on broad band internet users in Pakistan </a:t>
            </a:r>
            <a:r>
              <a:rPr lang="en-US" dirty="0" smtClean="0"/>
              <a:t>was</a:t>
            </a:r>
            <a:r>
              <a:rPr lang="en-US" dirty="0" smtClean="0"/>
              <a:t>18.8</a:t>
            </a:r>
            <a:r>
              <a:rPr lang="en-US" dirty="0"/>
              <a:t>% </a:t>
            </a:r>
            <a:r>
              <a:rPr lang="en-US" dirty="0" smtClean="0"/>
              <a:t> in 2012-13 which means more </a:t>
            </a:r>
            <a:r>
              <a:rPr lang="en-US" dirty="0"/>
              <a:t>than 32 Million people surf </a:t>
            </a:r>
            <a:r>
              <a:rPr lang="en-US" dirty="0" smtClean="0"/>
              <a:t>internet that time. </a:t>
            </a:r>
            <a:r>
              <a:rPr lang="en-US" dirty="0"/>
              <a:t>As of November 2019; the </a:t>
            </a:r>
            <a:r>
              <a:rPr lang="en-US" b="1" dirty="0"/>
              <a:t>percentage</a:t>
            </a:r>
            <a:r>
              <a:rPr lang="en-US" dirty="0"/>
              <a:t> of internet </a:t>
            </a:r>
            <a:r>
              <a:rPr lang="en-US" b="1" dirty="0"/>
              <a:t>users in Pakistan</a:t>
            </a:r>
            <a:r>
              <a:rPr lang="en-US" dirty="0"/>
              <a:t> is 36.18%, which translates into approximately 76 million citizens having access to internet.</a:t>
            </a:r>
            <a:endParaRPr lang="en-US" dirty="0"/>
          </a:p>
        </p:txBody>
      </p:sp>
      <p:sp>
        <p:nvSpPr>
          <p:cNvPr id="2" name="Title 1"/>
          <p:cNvSpPr>
            <a:spLocks noGrp="1"/>
          </p:cNvSpPr>
          <p:nvPr>
            <p:ph type="title"/>
          </p:nvPr>
        </p:nvSpPr>
        <p:spPr/>
        <p:txBody>
          <a:bodyPr>
            <a:normAutofit fontScale="90000"/>
          </a:bodyPr>
          <a:lstStyle/>
          <a:p>
            <a:r>
              <a:rPr lang="en-US" dirty="0"/>
              <a:t>Internet in Pakistan (1990)</a:t>
            </a:r>
            <a:br>
              <a:rPr lang="en-US" dirty="0"/>
            </a:br>
            <a:endParaRPr lang="en-US" dirty="0"/>
          </a:p>
        </p:txBody>
      </p:sp>
    </p:spTree>
    <p:extLst>
      <p:ext uri="{BB962C8B-B14F-4D97-AF65-F5344CB8AC3E}">
        <p14:creationId xmlns:p14="http://schemas.microsoft.com/office/powerpoint/2010/main" val="12092560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a:p>
          <a:p>
            <a:endParaRPr lang="en-US" dirty="0" smtClean="0"/>
          </a:p>
          <a:p>
            <a:r>
              <a:rPr lang="en-US" dirty="0" smtClean="0"/>
              <a:t>Next Lecture will consist on NEWS, Definition, Elements, Values</a:t>
            </a:r>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13879410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In its </a:t>
            </a:r>
            <a:r>
              <a:rPr lang="en-US" dirty="0" smtClean="0"/>
              <a:t>beginning, </a:t>
            </a:r>
            <a:r>
              <a:rPr lang="en-US" dirty="0"/>
              <a:t>news gathering was </a:t>
            </a:r>
            <a:r>
              <a:rPr lang="en-US" dirty="0" smtClean="0"/>
              <a:t>primitive </a:t>
            </a:r>
            <a:r>
              <a:rPr lang="en-US" dirty="0"/>
              <a:t>by today's standards</a:t>
            </a:r>
            <a:r>
              <a:rPr lang="en-US" dirty="0" smtClean="0"/>
              <a:t>.</a:t>
            </a:r>
          </a:p>
          <a:p>
            <a:r>
              <a:rPr lang="en-US" dirty="0" smtClean="0"/>
              <a:t> </a:t>
            </a:r>
            <a:r>
              <a:rPr lang="en-US" dirty="0"/>
              <a:t>Events that used to take hours or days to become common in towns or in nations are </a:t>
            </a:r>
            <a:r>
              <a:rPr lang="en-US" dirty="0" smtClean="0"/>
              <a:t>fed instantly to consumers via radio, television, mobile phone, and the Internet.</a:t>
            </a:r>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28204891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marL="0" indent="0">
              <a:buNone/>
            </a:pPr>
            <a:endParaRPr lang="en-US" dirty="0"/>
          </a:p>
          <a:p>
            <a:r>
              <a:rPr lang="en-US" dirty="0"/>
              <a:t>Evidence suggests that cultures around the world have found a place for people to share stories about interesting new information. </a:t>
            </a:r>
            <a:endParaRPr lang="en-US" dirty="0" smtClean="0"/>
          </a:p>
          <a:p>
            <a:r>
              <a:rPr lang="en-US" dirty="0" smtClean="0"/>
              <a:t>Among Zulus (South Africans), Mongolians, Polynesians, and American Southerners, anthropologists (</a:t>
            </a:r>
            <a:r>
              <a:rPr lang="en-US" dirty="0" err="1" smtClean="0"/>
              <a:t>Mahir</a:t>
            </a:r>
            <a:r>
              <a:rPr lang="en-US" dirty="0" smtClean="0"/>
              <a:t> e </a:t>
            </a:r>
            <a:r>
              <a:rPr lang="en-US" dirty="0" err="1" smtClean="0"/>
              <a:t>Insaniat</a:t>
            </a:r>
            <a:r>
              <a:rPr lang="en-US" dirty="0" smtClean="0"/>
              <a:t>) social science that studies the origins and social relationships of human beings) have documented the </a:t>
            </a:r>
            <a:r>
              <a:rPr lang="en-US" dirty="0"/>
              <a:t>practice of questioning travelers for news as a matter of priority. Sufficiently important news would be repeated quickly and often, and could spread by word of </a:t>
            </a:r>
            <a:r>
              <a:rPr lang="en-US" dirty="0" smtClean="0"/>
              <a:t>mouth(</a:t>
            </a:r>
            <a:r>
              <a:rPr lang="en-US" dirty="0" err="1" smtClean="0"/>
              <a:t>guftuugu</a:t>
            </a:r>
            <a:r>
              <a:rPr lang="en-US" dirty="0" smtClean="0"/>
              <a:t> </a:t>
            </a:r>
            <a:r>
              <a:rPr lang="en-US" dirty="0" err="1" smtClean="0"/>
              <a:t>ke</a:t>
            </a:r>
            <a:r>
              <a:rPr lang="en-US" dirty="0" smtClean="0"/>
              <a:t> </a:t>
            </a:r>
            <a:r>
              <a:rPr lang="en-US" dirty="0" err="1" smtClean="0"/>
              <a:t>zireay</a:t>
            </a:r>
            <a:r>
              <a:rPr lang="en-US" dirty="0" smtClean="0"/>
              <a:t> , </a:t>
            </a:r>
            <a:r>
              <a:rPr lang="en-US" dirty="0" err="1" smtClean="0"/>
              <a:t>zubaani</a:t>
            </a:r>
            <a:r>
              <a:rPr lang="en-US" dirty="0" smtClean="0"/>
              <a:t>) </a:t>
            </a:r>
            <a:r>
              <a:rPr lang="en-US" dirty="0"/>
              <a:t>over a large geographic </a:t>
            </a:r>
            <a:r>
              <a:rPr lang="en-US" dirty="0" smtClean="0"/>
              <a:t>area.</a:t>
            </a:r>
          </a:p>
          <a:p>
            <a:r>
              <a:rPr lang="en-US" dirty="0" smtClean="0"/>
              <a:t>Even </a:t>
            </a:r>
            <a:r>
              <a:rPr lang="en-US" dirty="0"/>
              <a:t>as printing presses came into use in Europe, news for the general public often travelled orally via monks, travelers, town criers, etc.</a:t>
            </a:r>
          </a:p>
          <a:p>
            <a:endParaRPr lang="en-US" dirty="0"/>
          </a:p>
        </p:txBody>
      </p:sp>
      <p:sp>
        <p:nvSpPr>
          <p:cNvPr id="2" name="Title 1"/>
          <p:cNvSpPr>
            <a:spLocks noGrp="1"/>
          </p:cNvSpPr>
          <p:nvPr>
            <p:ph type="title"/>
          </p:nvPr>
        </p:nvSpPr>
        <p:spPr/>
        <p:txBody>
          <a:bodyPr/>
          <a:lstStyle/>
          <a:p>
            <a:r>
              <a:rPr lang="en-US" dirty="0" smtClean="0"/>
              <a:t>History of NEWS</a:t>
            </a:r>
            <a:endParaRPr lang="en-US" dirty="0"/>
          </a:p>
        </p:txBody>
      </p:sp>
    </p:spTree>
    <p:extLst>
      <p:ext uri="{BB962C8B-B14F-4D97-AF65-F5344CB8AC3E}">
        <p14:creationId xmlns:p14="http://schemas.microsoft.com/office/powerpoint/2010/main" val="3361713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a:t>News is also transmitted in public gathering places, such as the Greek forum and the Roman baths. Starting in England, </a:t>
            </a:r>
            <a:r>
              <a:rPr lang="en-US" dirty="0">
                <a:hlinkClick r:id="rId2" tooltip="Coffeehouses"/>
              </a:rPr>
              <a:t>coffeehouses</a:t>
            </a:r>
            <a:r>
              <a:rPr lang="en-US" dirty="0"/>
              <a:t> served as important sites for the spread of </a:t>
            </a:r>
            <a:r>
              <a:rPr lang="en-US" dirty="0" smtClean="0"/>
              <a:t>news</a:t>
            </a:r>
          </a:p>
          <a:p>
            <a:r>
              <a:rPr lang="en-US" dirty="0" smtClean="0"/>
              <a:t>In </a:t>
            </a:r>
            <a:r>
              <a:rPr lang="en-US" dirty="0"/>
              <a:t>the Muslim world, people have gathered and exchanged news at </a:t>
            </a:r>
            <a:r>
              <a:rPr lang="en-US" dirty="0">
                <a:hlinkClick r:id="rId3" tooltip="Mosque"/>
              </a:rPr>
              <a:t>mosques</a:t>
            </a:r>
            <a:r>
              <a:rPr lang="en-US" dirty="0"/>
              <a:t> and other social places. </a:t>
            </a:r>
            <a:endParaRPr lang="en-US" dirty="0" smtClean="0"/>
          </a:p>
          <a:p>
            <a:r>
              <a:rPr lang="en-US" dirty="0" smtClean="0"/>
              <a:t>Travelers </a:t>
            </a:r>
            <a:r>
              <a:rPr lang="en-US" dirty="0"/>
              <a:t>on pilgrimages to Mecca traditionally stay at caravanserais, roadside inns, along the way, and these places have naturally served as hubs for gaining news of the world. </a:t>
            </a:r>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802842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b="1" dirty="0" smtClean="0"/>
              <a:t>Stones and </a:t>
            </a:r>
            <a:r>
              <a:rPr lang="en-US" b="1" dirty="0" err="1" smtClean="0"/>
              <a:t>Brones</a:t>
            </a:r>
            <a:r>
              <a:rPr lang="en-US" b="1" dirty="0" smtClean="0"/>
              <a:t> blocks (were used to print on cloths) (4</a:t>
            </a:r>
            <a:r>
              <a:rPr lang="en-US" b="1" baseline="30000" dirty="0" smtClean="0"/>
              <a:t>th</a:t>
            </a:r>
            <a:r>
              <a:rPr lang="en-US" b="1" dirty="0" smtClean="0"/>
              <a:t> -6</a:t>
            </a:r>
            <a:r>
              <a:rPr lang="en-US" b="1" baseline="30000" dirty="0" smtClean="0"/>
              <a:t>th</a:t>
            </a:r>
            <a:r>
              <a:rPr lang="en-US" b="1" dirty="0" smtClean="0"/>
              <a:t> century)</a:t>
            </a:r>
          </a:p>
          <a:p>
            <a:r>
              <a:rPr lang="en-US" b="1" dirty="0" smtClean="0"/>
              <a:t>Woodblock printing</a:t>
            </a:r>
            <a:r>
              <a:rPr lang="en-US" b="1" dirty="0"/>
              <a:t> </a:t>
            </a:r>
            <a:r>
              <a:rPr lang="en-US" b="1" dirty="0" smtClean="0"/>
              <a:t>(Xylography) </a:t>
            </a:r>
          </a:p>
          <a:p>
            <a:pPr marL="0" indent="0">
              <a:buNone/>
            </a:pPr>
            <a:r>
              <a:rPr lang="en-US" b="1" dirty="0" smtClean="0"/>
              <a:t>first method of printing applied to paper medium)</a:t>
            </a:r>
          </a:p>
          <a:p>
            <a:r>
              <a:rPr lang="en-US" dirty="0" smtClean="0"/>
              <a:t>Moveable type technology (1041-1048) BI Sheng was the Chinese inventor of the first moveable type technology</a:t>
            </a:r>
          </a:p>
          <a:p>
            <a:pPr marL="0" indent="0">
              <a:buNone/>
            </a:pPr>
            <a:r>
              <a:rPr lang="en-US" b="1" dirty="0" smtClean="0"/>
              <a:t>First printing Press </a:t>
            </a:r>
          </a:p>
          <a:p>
            <a:r>
              <a:rPr lang="en-US" dirty="0" smtClean="0"/>
              <a:t>The system was first assembled in </a:t>
            </a:r>
            <a:r>
              <a:rPr lang="en-US" dirty="0" err="1" smtClean="0"/>
              <a:t>Germony</a:t>
            </a:r>
            <a:r>
              <a:rPr lang="en-US" dirty="0" smtClean="0"/>
              <a:t> by the Gold Smith Johannes </a:t>
            </a:r>
            <a:r>
              <a:rPr lang="en-US" dirty="0" err="1" smtClean="0"/>
              <a:t>Gutenburg</a:t>
            </a:r>
            <a:r>
              <a:rPr lang="en-US" dirty="0" smtClean="0"/>
              <a:t> in the Mid 15</a:t>
            </a:r>
            <a:r>
              <a:rPr lang="en-US" baseline="30000" dirty="0" smtClean="0"/>
              <a:t>th</a:t>
            </a:r>
            <a:r>
              <a:rPr lang="en-US" dirty="0" smtClean="0"/>
              <a:t> century</a:t>
            </a:r>
            <a:endParaRPr lang="en-US" dirty="0"/>
          </a:p>
        </p:txBody>
      </p:sp>
      <p:sp>
        <p:nvSpPr>
          <p:cNvPr id="2" name="Title 1"/>
          <p:cNvSpPr>
            <a:spLocks noGrp="1"/>
          </p:cNvSpPr>
          <p:nvPr>
            <p:ph type="title"/>
          </p:nvPr>
        </p:nvSpPr>
        <p:spPr/>
        <p:txBody>
          <a:bodyPr/>
          <a:lstStyle/>
          <a:p>
            <a:r>
              <a:rPr lang="en-US" dirty="0" smtClean="0"/>
              <a:t>History of Printing</a:t>
            </a:r>
            <a:endParaRPr lang="en-US" dirty="0"/>
          </a:p>
        </p:txBody>
      </p:sp>
    </p:spTree>
    <p:extLst>
      <p:ext uri="{BB962C8B-B14F-4D97-AF65-F5344CB8AC3E}">
        <p14:creationId xmlns:p14="http://schemas.microsoft.com/office/powerpoint/2010/main" val="1104075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609600" indent="-609600">
              <a:buFontTx/>
              <a:buAutoNum type="arabicPeriod"/>
            </a:pPr>
            <a:r>
              <a:rPr lang="en-US" dirty="0"/>
              <a:t>Books</a:t>
            </a:r>
          </a:p>
          <a:p>
            <a:pPr marL="609600" indent="-609600">
              <a:buFontTx/>
              <a:buAutoNum type="arabicPeriod"/>
            </a:pPr>
            <a:r>
              <a:rPr lang="en-US" dirty="0"/>
              <a:t>Newspapers</a:t>
            </a:r>
          </a:p>
          <a:p>
            <a:pPr marL="609600" indent="-609600">
              <a:buFontTx/>
              <a:buAutoNum type="arabicPeriod"/>
            </a:pPr>
            <a:r>
              <a:rPr lang="en-US" dirty="0"/>
              <a:t>Magazines</a:t>
            </a:r>
          </a:p>
          <a:p>
            <a:pPr marL="609600" indent="-609600">
              <a:buFontTx/>
              <a:buAutoNum type="arabicPeriod"/>
            </a:pPr>
            <a:r>
              <a:rPr lang="en-US" dirty="0"/>
              <a:t>Telegraph</a:t>
            </a:r>
          </a:p>
          <a:p>
            <a:pPr marL="609600" indent="-609600">
              <a:buFontTx/>
              <a:buAutoNum type="arabicPeriod"/>
            </a:pPr>
            <a:r>
              <a:rPr lang="en-US" dirty="0"/>
              <a:t>Radio</a:t>
            </a:r>
          </a:p>
          <a:p>
            <a:pPr marL="609600" indent="-609600">
              <a:buFontTx/>
              <a:buAutoNum type="arabicPeriod"/>
            </a:pPr>
            <a:r>
              <a:rPr lang="en-US" dirty="0"/>
              <a:t>TV</a:t>
            </a:r>
          </a:p>
          <a:p>
            <a:pPr marL="609600" indent="-609600">
              <a:buFontTx/>
              <a:buAutoNum type="arabicPeriod"/>
            </a:pPr>
            <a:r>
              <a:rPr lang="en-US" dirty="0" smtClean="0"/>
              <a:t>Computer</a:t>
            </a:r>
          </a:p>
          <a:p>
            <a:pPr marL="609600" indent="-609600">
              <a:buFontTx/>
              <a:buAutoNum type="arabicPeriod"/>
            </a:pPr>
            <a:r>
              <a:rPr lang="en-US" dirty="0" smtClean="0"/>
              <a:t>Internet</a:t>
            </a:r>
            <a:endParaRPr lang="en-US" dirty="0"/>
          </a:p>
        </p:txBody>
      </p:sp>
      <p:sp>
        <p:nvSpPr>
          <p:cNvPr id="2" name="Title 1"/>
          <p:cNvSpPr>
            <a:spLocks noGrp="1"/>
          </p:cNvSpPr>
          <p:nvPr>
            <p:ph type="title"/>
          </p:nvPr>
        </p:nvSpPr>
        <p:spPr/>
        <p:txBody>
          <a:bodyPr>
            <a:normAutofit fontScale="90000"/>
          </a:bodyPr>
          <a:lstStyle/>
          <a:p>
            <a:r>
              <a:rPr lang="en-US" dirty="0" smtClean="0"/>
              <a:t>Seven Centuries of Mass Communication</a:t>
            </a:r>
            <a:endParaRPr lang="en-US" dirty="0"/>
          </a:p>
        </p:txBody>
      </p:sp>
    </p:spTree>
    <p:extLst>
      <p:ext uri="{BB962C8B-B14F-4D97-AF65-F5344CB8AC3E}">
        <p14:creationId xmlns:p14="http://schemas.microsoft.com/office/powerpoint/2010/main" val="27272501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lnSpc>
                <a:spcPct val="80000"/>
              </a:lnSpc>
            </a:pPr>
            <a:r>
              <a:rPr lang="en-US" dirty="0"/>
              <a:t>It is not known as what the first book was or when exactly it saw light of the day. Traces are available to say with some certainty that in the 7th century people had some idea about books</a:t>
            </a:r>
            <a:endParaRPr lang="en-US" u="sng" dirty="0"/>
          </a:p>
          <a:p>
            <a:pPr>
              <a:lnSpc>
                <a:spcPct val="80000"/>
              </a:lnSpc>
              <a:buClr>
                <a:schemeClr val="tx1"/>
              </a:buClr>
            </a:pPr>
            <a:r>
              <a:rPr lang="en-US" dirty="0"/>
              <a:t>Hand written communication continued for about 1000 years</a:t>
            </a:r>
          </a:p>
          <a:p>
            <a:pPr>
              <a:lnSpc>
                <a:spcPct val="90000"/>
              </a:lnSpc>
              <a:buClr>
                <a:schemeClr val="tx1"/>
              </a:buClr>
            </a:pPr>
            <a:r>
              <a:rPr lang="en-US" dirty="0"/>
              <a:t>Many a museums in the world like FRANCE EGYPT PAKISTAN INDIA and CHINA have some hand written copies of religious or scientific works done centuries ago</a:t>
            </a:r>
          </a:p>
          <a:p>
            <a:pPr>
              <a:lnSpc>
                <a:spcPct val="90000"/>
              </a:lnSpc>
              <a:buClr>
                <a:schemeClr val="tx1"/>
              </a:buClr>
            </a:pPr>
            <a:r>
              <a:rPr lang="en-US" dirty="0"/>
              <a:t>From 350 to 1450, the number of books produce was almost same within 50 years of this invention of printing press by Gutenberg</a:t>
            </a:r>
          </a:p>
          <a:p>
            <a:pPr>
              <a:lnSpc>
                <a:spcPct val="80000"/>
              </a:lnSpc>
              <a:buFontTx/>
              <a:buNone/>
            </a:pPr>
            <a:endParaRPr lang="en-US" dirty="0"/>
          </a:p>
          <a:p>
            <a:endParaRPr lang="en-US" dirty="0"/>
          </a:p>
        </p:txBody>
      </p:sp>
      <p:sp>
        <p:nvSpPr>
          <p:cNvPr id="2" name="Title 1"/>
          <p:cNvSpPr>
            <a:spLocks noGrp="1"/>
          </p:cNvSpPr>
          <p:nvPr>
            <p:ph type="title"/>
          </p:nvPr>
        </p:nvSpPr>
        <p:spPr/>
        <p:txBody>
          <a:bodyPr>
            <a:normAutofit fontScale="90000"/>
          </a:bodyPr>
          <a:lstStyle/>
          <a:p>
            <a:r>
              <a:rPr lang="en-US" sz="3600" b="1" dirty="0"/>
              <a:t>Books – first fascination towards mass media</a:t>
            </a:r>
            <a:r>
              <a:rPr lang="en-US" b="1" dirty="0"/>
              <a:t/>
            </a:r>
            <a:br>
              <a:rPr lang="en-US" b="1" dirty="0"/>
            </a:br>
            <a:endParaRPr lang="en-US" dirty="0"/>
          </a:p>
        </p:txBody>
      </p:sp>
    </p:spTree>
    <p:extLst>
      <p:ext uri="{BB962C8B-B14F-4D97-AF65-F5344CB8AC3E}">
        <p14:creationId xmlns:p14="http://schemas.microsoft.com/office/powerpoint/2010/main" val="23533213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Clr>
                <a:schemeClr val="tx1"/>
              </a:buClr>
            </a:pPr>
            <a:r>
              <a:rPr lang="en-US" dirty="0"/>
              <a:t>The topics of books changed with the invention of printing press from religion to science, technology, politics, trade, economy, culture </a:t>
            </a:r>
            <a:r>
              <a:rPr lang="en-US" dirty="0" err="1"/>
              <a:t>etc</a:t>
            </a:r>
            <a:endParaRPr lang="en-US" dirty="0"/>
          </a:p>
          <a:p>
            <a:pPr>
              <a:buClr>
                <a:schemeClr val="tx1"/>
              </a:buClr>
            </a:pPr>
            <a:r>
              <a:rPr lang="en-US" dirty="0"/>
              <a:t>Books were the only means of communication from 200 years of invention of printing press</a:t>
            </a:r>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18283019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285</TotalTime>
  <Words>1160</Words>
  <Application>Microsoft Office PowerPoint</Application>
  <PresentationFormat>On-screen Show (4:3)</PresentationFormat>
  <Paragraphs>103</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Concourse</vt:lpstr>
      <vt:lpstr>News Gathering Lecture # 1 Historical Background</vt:lpstr>
      <vt:lpstr>Introduction to NEWS</vt:lpstr>
      <vt:lpstr>PowerPoint Presentation</vt:lpstr>
      <vt:lpstr>History of NEWS</vt:lpstr>
      <vt:lpstr>PowerPoint Presentation</vt:lpstr>
      <vt:lpstr>History of Printing</vt:lpstr>
      <vt:lpstr>Seven Centuries of Mass Communication</vt:lpstr>
      <vt:lpstr>Books – first fascination towards mass media </vt:lpstr>
      <vt:lpstr>PowerPoint Presentation</vt:lpstr>
      <vt:lpstr>Newspapers </vt:lpstr>
      <vt:lpstr>PowerPoint Presentation</vt:lpstr>
      <vt:lpstr>PowerPoint Presentation</vt:lpstr>
      <vt:lpstr>Magazine (17th century) </vt:lpstr>
      <vt:lpstr>Telegraph (18th century) </vt:lpstr>
      <vt:lpstr>Radio – radical change in mass communication (communication through sound) </vt:lpstr>
      <vt:lpstr>PowerPoint Presentation</vt:lpstr>
      <vt:lpstr>PowerPoint Presentation</vt:lpstr>
      <vt:lpstr>Television – miracle in modern mass communication (1927) </vt:lpstr>
      <vt:lpstr>PowerPoint Presentation</vt:lpstr>
      <vt:lpstr>Computers (1960) (major source of communication) </vt:lpstr>
      <vt:lpstr>PowerPoint Presentation</vt:lpstr>
      <vt:lpstr>Internet (1960’s)  </vt:lpstr>
      <vt:lpstr>Internet in Pakistan (1990)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News Gathering Lecture # 1 MA 3rd</dc:title>
  <dc:creator>Dua Computers</dc:creator>
  <cp:lastModifiedBy>Dr Abida</cp:lastModifiedBy>
  <cp:revision>20</cp:revision>
  <dcterms:created xsi:type="dcterms:W3CDTF">2006-08-16T00:00:00Z</dcterms:created>
  <dcterms:modified xsi:type="dcterms:W3CDTF">2020-02-26T08:24:16Z</dcterms:modified>
</cp:coreProperties>
</file>